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23A6EB-6978-49B7-B97D-552D635F038B}"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9DC3C-E9F7-4CAD-B38B-001A27A3E6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3A6EB-6978-49B7-B97D-552D635F038B}"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9DC3C-E9F7-4CAD-B38B-001A27A3E6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3A6EB-6978-49B7-B97D-552D635F038B}"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9DC3C-E9F7-4CAD-B38B-001A27A3E6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3A6EB-6978-49B7-B97D-552D635F038B}"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9DC3C-E9F7-4CAD-B38B-001A27A3E6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3A6EB-6978-49B7-B97D-552D635F038B}"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9DC3C-E9F7-4CAD-B38B-001A27A3E6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23A6EB-6978-49B7-B97D-552D635F038B}" type="datetimeFigureOut">
              <a:rPr lang="en-US" smtClean="0"/>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9DC3C-E9F7-4CAD-B38B-001A27A3E6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23A6EB-6978-49B7-B97D-552D635F038B}" type="datetimeFigureOut">
              <a:rPr lang="en-US" smtClean="0"/>
              <a:t>6/19/2013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9DC3C-E9F7-4CAD-B38B-001A27A3E6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23A6EB-6978-49B7-B97D-552D635F038B}" type="datetimeFigureOut">
              <a:rPr lang="en-US" smtClean="0"/>
              <a:t>6/19/2013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9DC3C-E9F7-4CAD-B38B-001A27A3E6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3A6EB-6978-49B7-B97D-552D635F038B}" type="datetimeFigureOut">
              <a:rPr lang="en-US" smtClean="0"/>
              <a:t>6/19/2013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9DC3C-E9F7-4CAD-B38B-001A27A3E6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3A6EB-6978-49B7-B97D-552D635F038B}" type="datetimeFigureOut">
              <a:rPr lang="en-US" smtClean="0"/>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9DC3C-E9F7-4CAD-B38B-001A27A3E6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3A6EB-6978-49B7-B97D-552D635F038B}" type="datetimeFigureOut">
              <a:rPr lang="en-US" smtClean="0"/>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9DC3C-E9F7-4CAD-B38B-001A27A3E6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3A6EB-6978-49B7-B97D-552D635F038B}" type="datetimeFigureOut">
              <a:rPr lang="en-US" smtClean="0"/>
              <a:t>6/19/2013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9DC3C-E9F7-4CAD-B38B-001A27A3E6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biLevel thresh="5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457200"/>
            <a:ext cx="4267200" cy="27432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35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Arlington     	National 		Cemetery</a:t>
            </a:r>
            <a:endParaRPr lang="en-US" sz="435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371600" y="4876800"/>
            <a:ext cx="6400800" cy="1752600"/>
          </a:xfrm>
        </p:spPr>
        <p:txBody>
          <a:bodyPr>
            <a:normAutofit/>
          </a:bodyPr>
          <a:lstStyle/>
          <a:p>
            <a:r>
              <a:rPr lang="en-US" dirty="0" smtClean="0">
                <a:solidFill>
                  <a:srgbClr val="CC0000"/>
                </a:solidFill>
              </a:rPr>
              <a:t>The Legal, Ethical, Moral Questions Behind the Union Confiscation Measures of the Civil War</a:t>
            </a:r>
            <a:endParaRPr lang="en-US" dirty="0">
              <a:solidFill>
                <a:srgbClr val="CC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81000" y="1524000"/>
            <a:ext cx="8458200" cy="5105400"/>
          </a:xfrm>
        </p:spPr>
        <p:txBody>
          <a:bodyPr>
            <a:normAutofit fontScale="62500" lnSpcReduction="20000"/>
          </a:bodyPr>
          <a:lstStyle/>
          <a:p>
            <a:r>
              <a:rPr lang="en-US" dirty="0">
                <a:solidFill>
                  <a:schemeClr val="bg1"/>
                </a:solidFill>
              </a:rPr>
              <a:t>Who?</a:t>
            </a:r>
          </a:p>
          <a:p>
            <a:pPr lvl="1"/>
            <a:r>
              <a:rPr lang="en-US" dirty="0">
                <a:solidFill>
                  <a:schemeClr val="bg1"/>
                </a:solidFill>
              </a:rPr>
              <a:t>Union</a:t>
            </a:r>
          </a:p>
          <a:p>
            <a:pPr lvl="2"/>
            <a:r>
              <a:rPr lang="en-US" dirty="0">
                <a:solidFill>
                  <a:schemeClr val="bg1"/>
                </a:solidFill>
              </a:rPr>
              <a:t>General </a:t>
            </a:r>
            <a:r>
              <a:rPr lang="en-US" dirty="0" err="1">
                <a:solidFill>
                  <a:schemeClr val="bg1"/>
                </a:solidFill>
              </a:rPr>
              <a:t>Winfeild</a:t>
            </a:r>
            <a:r>
              <a:rPr lang="en-US" dirty="0">
                <a:solidFill>
                  <a:schemeClr val="bg1"/>
                </a:solidFill>
              </a:rPr>
              <a:t> Scott  (Commander in Chief of Union Forces)</a:t>
            </a:r>
          </a:p>
          <a:p>
            <a:pPr lvl="2"/>
            <a:r>
              <a:rPr lang="en-US" dirty="0">
                <a:solidFill>
                  <a:schemeClr val="bg1"/>
                </a:solidFill>
              </a:rPr>
              <a:t>General J. F. K. </a:t>
            </a:r>
            <a:r>
              <a:rPr lang="en-US" dirty="0" err="1">
                <a:solidFill>
                  <a:schemeClr val="bg1"/>
                </a:solidFill>
              </a:rPr>
              <a:t>Mansfeild</a:t>
            </a:r>
            <a:r>
              <a:rPr lang="en-US" dirty="0">
                <a:solidFill>
                  <a:schemeClr val="bg1"/>
                </a:solidFill>
              </a:rPr>
              <a:t> (Commander of the Department of Washington) </a:t>
            </a:r>
          </a:p>
          <a:p>
            <a:pPr lvl="2"/>
            <a:r>
              <a:rPr lang="en-US" dirty="0">
                <a:solidFill>
                  <a:schemeClr val="bg1"/>
                </a:solidFill>
              </a:rPr>
              <a:t>Union forces </a:t>
            </a:r>
          </a:p>
          <a:p>
            <a:pPr lvl="1"/>
            <a:r>
              <a:rPr lang="en-US" dirty="0">
                <a:solidFill>
                  <a:schemeClr val="bg1"/>
                </a:solidFill>
              </a:rPr>
              <a:t>Lee Family</a:t>
            </a:r>
          </a:p>
          <a:p>
            <a:pPr lvl="2"/>
            <a:r>
              <a:rPr lang="en-US" dirty="0">
                <a:solidFill>
                  <a:schemeClr val="bg1"/>
                </a:solidFill>
              </a:rPr>
              <a:t>Robert E. Lee </a:t>
            </a:r>
          </a:p>
          <a:p>
            <a:pPr lvl="2"/>
            <a:r>
              <a:rPr lang="en-US" dirty="0">
                <a:solidFill>
                  <a:schemeClr val="bg1"/>
                </a:solidFill>
              </a:rPr>
              <a:t>Mary Ann Randolph </a:t>
            </a:r>
            <a:r>
              <a:rPr lang="en-US" dirty="0" err="1">
                <a:solidFill>
                  <a:schemeClr val="bg1"/>
                </a:solidFill>
              </a:rPr>
              <a:t>Custis</a:t>
            </a:r>
            <a:r>
              <a:rPr lang="en-US" dirty="0">
                <a:solidFill>
                  <a:schemeClr val="bg1"/>
                </a:solidFill>
              </a:rPr>
              <a:t> Lee (Mrs. Robert E. Lee, only daughter of George Washington Parke </a:t>
            </a:r>
            <a:r>
              <a:rPr lang="en-US" dirty="0" err="1">
                <a:solidFill>
                  <a:schemeClr val="bg1"/>
                </a:solidFill>
              </a:rPr>
              <a:t>Custis</a:t>
            </a:r>
            <a:r>
              <a:rPr lang="en-US" dirty="0">
                <a:solidFill>
                  <a:schemeClr val="bg1"/>
                </a:solidFill>
              </a:rPr>
              <a:t>) </a:t>
            </a:r>
          </a:p>
          <a:p>
            <a:pPr lvl="2"/>
            <a:r>
              <a:rPr lang="en-US" dirty="0">
                <a:solidFill>
                  <a:schemeClr val="bg1"/>
                </a:solidFill>
              </a:rPr>
              <a:t>George Washington Parke </a:t>
            </a:r>
            <a:r>
              <a:rPr lang="en-US" dirty="0" err="1">
                <a:solidFill>
                  <a:schemeClr val="bg1"/>
                </a:solidFill>
              </a:rPr>
              <a:t>Custis</a:t>
            </a:r>
            <a:r>
              <a:rPr lang="en-US" dirty="0">
                <a:solidFill>
                  <a:schemeClr val="bg1"/>
                </a:solidFill>
              </a:rPr>
              <a:t> (Father of  Mrs. Lee, Grandson of Martha Washington and adopted son on George Washington) </a:t>
            </a:r>
          </a:p>
          <a:p>
            <a:r>
              <a:rPr lang="en-US" dirty="0">
                <a:solidFill>
                  <a:schemeClr val="bg1"/>
                </a:solidFill>
              </a:rPr>
              <a:t>What?</a:t>
            </a:r>
          </a:p>
          <a:p>
            <a:pPr lvl="1"/>
            <a:r>
              <a:rPr lang="en-US" dirty="0">
                <a:solidFill>
                  <a:schemeClr val="bg1"/>
                </a:solidFill>
              </a:rPr>
              <a:t>Union forces take possession of Arlington Heights on May 24</a:t>
            </a:r>
            <a:r>
              <a:rPr lang="en-US" baseline="30000" dirty="0">
                <a:solidFill>
                  <a:schemeClr val="bg1"/>
                </a:solidFill>
              </a:rPr>
              <a:t>th</a:t>
            </a:r>
            <a:r>
              <a:rPr lang="en-US" dirty="0">
                <a:solidFill>
                  <a:schemeClr val="bg1"/>
                </a:solidFill>
              </a:rPr>
              <a:t> 1861 and fortify the property and surrounding area </a:t>
            </a:r>
          </a:p>
          <a:p>
            <a:r>
              <a:rPr lang="en-US" dirty="0">
                <a:solidFill>
                  <a:schemeClr val="bg1"/>
                </a:solidFill>
              </a:rPr>
              <a:t>Why?</a:t>
            </a:r>
          </a:p>
          <a:p>
            <a:pPr lvl="1"/>
            <a:r>
              <a:rPr lang="en-US" dirty="0">
                <a:solidFill>
                  <a:schemeClr val="bg1"/>
                </a:solidFill>
              </a:rPr>
              <a:t>Ideal location for fortification - Allowing Confederate army to retain control of the land overlooking the capital of Washington would have been incredibly detrimental to Union forces and may even have resulted in the subsequent relocation of the seat of the Union government.  </a:t>
            </a:r>
          </a:p>
          <a:p>
            <a:endParaRPr lang="en-US" dirty="0"/>
          </a:p>
        </p:txBody>
      </p:sp>
      <p:sp>
        <p:nvSpPr>
          <p:cNvPr id="12" name="Rectangle 11"/>
          <p:cNvSpPr/>
          <p:nvPr/>
        </p:nvSpPr>
        <p:spPr>
          <a:xfrm>
            <a:off x="1732838" y="457200"/>
            <a:ext cx="540404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The Simple Facts</a:t>
            </a:r>
            <a:endParaRPr lang="en-US" sz="5400" b="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fontScale="55000" lnSpcReduction="20000"/>
          </a:bodyPr>
          <a:lstStyle/>
          <a:p>
            <a:r>
              <a:rPr lang="en-US" sz="3500" dirty="0" smtClean="0">
                <a:solidFill>
                  <a:schemeClr val="bg1"/>
                </a:solidFill>
                <a:latin typeface="Times New Roman" pitchFamily="18" charset="0"/>
                <a:cs typeface="Times New Roman" pitchFamily="18" charset="0"/>
              </a:rPr>
              <a:t>Legal </a:t>
            </a:r>
          </a:p>
          <a:p>
            <a:pPr lvl="1"/>
            <a:r>
              <a:rPr lang="en-US" sz="3500" dirty="0" smtClean="0">
                <a:solidFill>
                  <a:schemeClr val="bg1"/>
                </a:solidFill>
                <a:latin typeface="Times New Roman" pitchFamily="18" charset="0"/>
                <a:cs typeface="Times New Roman" pitchFamily="18" charset="0"/>
              </a:rPr>
              <a:t>Confiscation Acts barely passed in the United States Congress </a:t>
            </a:r>
          </a:p>
          <a:p>
            <a:pPr lvl="2"/>
            <a:r>
              <a:rPr lang="en-US" sz="3500" dirty="0">
                <a:solidFill>
                  <a:schemeClr val="bg1"/>
                </a:solidFill>
                <a:latin typeface="Times New Roman" pitchFamily="18" charset="0"/>
                <a:cs typeface="Times New Roman" pitchFamily="18" charset="0"/>
              </a:rPr>
              <a:t>E</a:t>
            </a:r>
            <a:r>
              <a:rPr lang="en-US" sz="3500" dirty="0" smtClean="0">
                <a:solidFill>
                  <a:schemeClr val="bg1"/>
                </a:solidFill>
                <a:latin typeface="Times New Roman" pitchFamily="18" charset="0"/>
                <a:cs typeface="Times New Roman" pitchFamily="18" charset="0"/>
              </a:rPr>
              <a:t>ven Lincoln considered them to be Unconstitutional</a:t>
            </a:r>
          </a:p>
          <a:p>
            <a:pPr lvl="2"/>
            <a:r>
              <a:rPr lang="en-US" sz="3500" dirty="0" smtClean="0">
                <a:solidFill>
                  <a:schemeClr val="bg1"/>
                </a:solidFill>
                <a:latin typeface="Times New Roman" pitchFamily="18" charset="0"/>
                <a:cs typeface="Times New Roman" pitchFamily="18" charset="0"/>
              </a:rPr>
              <a:t>Not well defined and only enforceable in the north</a:t>
            </a:r>
          </a:p>
          <a:p>
            <a:pPr lvl="1"/>
            <a:r>
              <a:rPr lang="en-US" sz="3500" dirty="0">
                <a:solidFill>
                  <a:schemeClr val="bg1"/>
                </a:solidFill>
                <a:latin typeface="Times New Roman" pitchFamily="18" charset="0"/>
                <a:cs typeface="Times New Roman" pitchFamily="18" charset="0"/>
              </a:rPr>
              <a:t>An Act for the Collection of Direct Taxes in the Insurrectionary Districts within the United </a:t>
            </a:r>
            <a:r>
              <a:rPr lang="en-US" sz="3500" dirty="0" smtClean="0">
                <a:solidFill>
                  <a:schemeClr val="bg1"/>
                </a:solidFill>
                <a:latin typeface="Times New Roman" pitchFamily="18" charset="0"/>
                <a:cs typeface="Times New Roman" pitchFamily="18" charset="0"/>
              </a:rPr>
              <a:t>States </a:t>
            </a:r>
          </a:p>
          <a:p>
            <a:pPr lvl="2"/>
            <a:r>
              <a:rPr lang="en-US" sz="3500" dirty="0" smtClean="0">
                <a:solidFill>
                  <a:schemeClr val="bg1"/>
                </a:solidFill>
                <a:latin typeface="Times New Roman" pitchFamily="18" charset="0"/>
                <a:cs typeface="Times New Roman" pitchFamily="18" charset="0"/>
              </a:rPr>
              <a:t>Allowed tax collectors to refuse payment from anyone other than home owner </a:t>
            </a:r>
            <a:r>
              <a:rPr lang="en-US" sz="3500" dirty="0" smtClean="0">
                <a:solidFill>
                  <a:schemeClr val="bg1"/>
                </a:solidFill>
                <a:latin typeface="Times New Roman" pitchFamily="18" charset="0"/>
                <a:cs typeface="Times New Roman" pitchFamily="18" charset="0"/>
                <a:sym typeface="Wingdings" pitchFamily="2" charset="2"/>
              </a:rPr>
              <a:t> taking advantage of war widows and their families</a:t>
            </a:r>
          </a:p>
          <a:p>
            <a:r>
              <a:rPr lang="en-US" sz="3500" dirty="0" smtClean="0">
                <a:solidFill>
                  <a:schemeClr val="bg1"/>
                </a:solidFill>
                <a:latin typeface="Times New Roman" pitchFamily="18" charset="0"/>
                <a:cs typeface="Times New Roman" pitchFamily="18" charset="0"/>
              </a:rPr>
              <a:t>Ethical/Moral</a:t>
            </a:r>
          </a:p>
          <a:p>
            <a:pPr lvl="1"/>
            <a:r>
              <a:rPr lang="en-US" sz="3500" dirty="0" smtClean="0">
                <a:solidFill>
                  <a:schemeClr val="bg1"/>
                </a:solidFill>
                <a:latin typeface="Times New Roman" pitchFamily="18" charset="0"/>
                <a:cs typeface="Times New Roman" pitchFamily="18" charset="0"/>
              </a:rPr>
              <a:t>Property legally owned by the Lee Family</a:t>
            </a:r>
          </a:p>
          <a:p>
            <a:pPr lvl="1"/>
            <a:r>
              <a:rPr lang="en-US" sz="3500" dirty="0" smtClean="0">
                <a:solidFill>
                  <a:schemeClr val="bg1"/>
                </a:solidFill>
                <a:latin typeface="Times New Roman" pitchFamily="18" charset="0"/>
                <a:cs typeface="Times New Roman" pitchFamily="18" charset="0"/>
              </a:rPr>
              <a:t>Extreme sentiment attached to the property</a:t>
            </a:r>
          </a:p>
          <a:p>
            <a:pPr lvl="2"/>
            <a:r>
              <a:rPr lang="en-US" sz="3500" dirty="0" smtClean="0">
                <a:solidFill>
                  <a:schemeClr val="bg1"/>
                </a:solidFill>
                <a:latin typeface="Times New Roman" pitchFamily="18" charset="0"/>
                <a:cs typeface="Times New Roman" pitchFamily="18" charset="0"/>
              </a:rPr>
              <a:t>Built by Mary Lee’s father in honor of her great </a:t>
            </a:r>
            <a:r>
              <a:rPr lang="en-US" sz="3500" dirty="0" err="1" smtClean="0">
                <a:solidFill>
                  <a:schemeClr val="bg1"/>
                </a:solidFill>
                <a:latin typeface="Times New Roman" pitchFamily="18" charset="0"/>
                <a:cs typeface="Times New Roman" pitchFamily="18" charset="0"/>
              </a:rPr>
              <a:t>great</a:t>
            </a:r>
            <a:r>
              <a:rPr lang="en-US" sz="3500" dirty="0" smtClean="0">
                <a:solidFill>
                  <a:schemeClr val="bg1"/>
                </a:solidFill>
                <a:latin typeface="Times New Roman" pitchFamily="18" charset="0"/>
                <a:cs typeface="Times New Roman" pitchFamily="18" charset="0"/>
              </a:rPr>
              <a:t> grandfather, </a:t>
            </a:r>
            <a:r>
              <a:rPr lang="en-US" sz="3500" dirty="0" err="1" smtClean="0">
                <a:solidFill>
                  <a:schemeClr val="bg1"/>
                </a:solidFill>
                <a:latin typeface="Times New Roman" pitchFamily="18" charset="0"/>
                <a:cs typeface="Times New Roman" pitchFamily="18" charset="0"/>
              </a:rPr>
              <a:t>Georgw</a:t>
            </a:r>
            <a:r>
              <a:rPr lang="en-US" sz="3500" dirty="0" smtClean="0">
                <a:solidFill>
                  <a:schemeClr val="bg1"/>
                </a:solidFill>
                <a:latin typeface="Times New Roman" pitchFamily="18" charset="0"/>
                <a:cs typeface="Times New Roman" pitchFamily="18" charset="0"/>
              </a:rPr>
              <a:t> Washington </a:t>
            </a:r>
          </a:p>
          <a:p>
            <a:pPr lvl="2"/>
            <a:r>
              <a:rPr lang="en-US" sz="3500" dirty="0" smtClean="0">
                <a:solidFill>
                  <a:schemeClr val="bg1"/>
                </a:solidFill>
                <a:latin typeface="Times New Roman" pitchFamily="18" charset="0"/>
                <a:cs typeface="Times New Roman" pitchFamily="18" charset="0"/>
              </a:rPr>
              <a:t>Robert E. Lee Married Mary </a:t>
            </a:r>
            <a:r>
              <a:rPr lang="en-US" sz="3500" dirty="0" err="1" smtClean="0">
                <a:solidFill>
                  <a:schemeClr val="bg1"/>
                </a:solidFill>
                <a:latin typeface="Times New Roman" pitchFamily="18" charset="0"/>
                <a:cs typeface="Times New Roman" pitchFamily="18" charset="0"/>
              </a:rPr>
              <a:t>Custis</a:t>
            </a:r>
            <a:r>
              <a:rPr lang="en-US" sz="3500" dirty="0" smtClean="0">
                <a:solidFill>
                  <a:schemeClr val="bg1"/>
                </a:solidFill>
                <a:latin typeface="Times New Roman" pitchFamily="18" charset="0"/>
                <a:cs typeface="Times New Roman" pitchFamily="18" charset="0"/>
              </a:rPr>
              <a:t> there </a:t>
            </a:r>
          </a:p>
          <a:p>
            <a:pPr lvl="2"/>
            <a:r>
              <a:rPr lang="en-US" sz="3500" dirty="0" smtClean="0">
                <a:solidFill>
                  <a:schemeClr val="bg1"/>
                </a:solidFill>
                <a:latin typeface="Times New Roman" pitchFamily="18" charset="0"/>
                <a:cs typeface="Times New Roman" pitchFamily="18" charset="0"/>
              </a:rPr>
              <a:t>Together they raised 7 children under the roof of the Arlington House</a:t>
            </a:r>
          </a:p>
          <a:p>
            <a:pPr lvl="1"/>
            <a:r>
              <a:rPr lang="en-US" sz="3500" dirty="0" smtClean="0">
                <a:solidFill>
                  <a:schemeClr val="bg1"/>
                </a:solidFill>
                <a:latin typeface="Times New Roman" pitchFamily="18" charset="0"/>
                <a:cs typeface="Times New Roman" pitchFamily="18" charset="0"/>
              </a:rPr>
              <a:t>A rich family member provided the money to pay the taxes on the estate, but the Union Government would not accept the funds</a:t>
            </a:r>
          </a:p>
          <a:p>
            <a:pPr lvl="1"/>
            <a:r>
              <a:rPr lang="en-US" sz="3500" dirty="0" smtClean="0">
                <a:solidFill>
                  <a:schemeClr val="bg1"/>
                </a:solidFill>
                <a:latin typeface="Times New Roman" pitchFamily="18" charset="0"/>
                <a:cs typeface="Times New Roman" pitchFamily="18" charset="0"/>
              </a:rPr>
              <a:t>Robert E. Lee and Mrs. Lee not given the right to </a:t>
            </a:r>
            <a:r>
              <a:rPr lang="en-US" sz="3300" dirty="0" smtClean="0">
                <a:solidFill>
                  <a:schemeClr val="bg1"/>
                </a:solidFill>
                <a:latin typeface="Times New Roman" pitchFamily="18" charset="0"/>
                <a:cs typeface="Times New Roman" pitchFamily="18" charset="0"/>
              </a:rPr>
              <a:t>be buried at their ancestral home along side Mary’s’ Family</a:t>
            </a:r>
          </a:p>
          <a:p>
            <a:pPr lvl="1"/>
            <a:endParaRPr lang="en-US" sz="1300" dirty="0" smtClean="0"/>
          </a:p>
          <a:p>
            <a:pPr lvl="1"/>
            <a:endParaRPr lang="en-US" sz="1400" dirty="0" smtClean="0"/>
          </a:p>
          <a:p>
            <a:pPr lvl="1">
              <a:buNone/>
            </a:pPr>
            <a:endParaRPr lang="en-US" sz="1400" dirty="0" smtClean="0"/>
          </a:p>
          <a:p>
            <a:pPr lvl="1"/>
            <a:endParaRPr lang="en-US" dirty="0"/>
          </a:p>
        </p:txBody>
      </p:sp>
      <p:sp>
        <p:nvSpPr>
          <p:cNvPr id="4" name="Rectangle 3"/>
          <p:cNvSpPr/>
          <p:nvPr/>
        </p:nvSpPr>
        <p:spPr>
          <a:xfrm>
            <a:off x="2779382" y="228600"/>
            <a:ext cx="392621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The Issues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pic>
        <p:nvPicPr>
          <p:cNvPr id="4" name="Content Placeholder 3" descr="094.JPG"/>
          <p:cNvPicPr>
            <a:picLocks noGrp="1" noChangeAspect="1"/>
          </p:cNvPicPr>
          <p:nvPr>
            <p:ph idx="1"/>
          </p:nvPr>
        </p:nvPicPr>
        <p:blipFill>
          <a:blip r:embed="rId2" cstate="print"/>
          <a:stretch>
            <a:fillRect/>
          </a:stretch>
        </p:blipFill>
        <p:spPr>
          <a:xfrm>
            <a:off x="4648200" y="1143000"/>
            <a:ext cx="4080272" cy="4525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457200" y="1981200"/>
            <a:ext cx="4038600" cy="369332"/>
          </a:xfrm>
          <a:prstGeom prst="rect">
            <a:avLst/>
          </a:prstGeom>
          <a:noFill/>
        </p:spPr>
        <p:txBody>
          <a:bodyPr wrap="square" rtlCol="0">
            <a:spAutoFit/>
          </a:bodyPr>
          <a:lstStyle/>
          <a:p>
            <a:endParaRPr lang="en-US" dirty="0"/>
          </a:p>
        </p:txBody>
      </p:sp>
      <p:sp>
        <p:nvSpPr>
          <p:cNvPr id="1026" name="Rectangle 2"/>
          <p:cNvSpPr>
            <a:spLocks noChangeArrowheads="1"/>
          </p:cNvSpPr>
          <p:nvPr/>
        </p:nvSpPr>
        <p:spPr bwMode="auto">
          <a:xfrm>
            <a:off x="304800" y="2133600"/>
            <a:ext cx="4038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Union government seized the 1,100 acres of the Arlington</a:t>
            </a:r>
            <a:r>
              <a:rPr kumimoji="0" lang="en-US" sz="2400" b="0"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Heights on May 24</a:t>
            </a:r>
            <a:r>
              <a:rPr kumimoji="0" lang="en-US" sz="24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th</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1861 with the intention of retaining that property and real estate, thereby violating not only the Lee family’s right to due process of the law but also the retainer clause of the United States Constitution.  </a:t>
            </a:r>
            <a:endParaRPr kumimoji="0" lang="en-US"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2" name="Rectangle 11"/>
          <p:cNvSpPr/>
          <p:nvPr/>
        </p:nvSpPr>
        <p:spPr>
          <a:xfrm>
            <a:off x="381001" y="304800"/>
            <a:ext cx="38862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Historical Argument</a:t>
            </a:r>
            <a:endParaRPr lang="en-US" sz="5400" b="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382</Words>
  <Application>Microsoft Office PowerPoint</Application>
  <PresentationFormat>On-screen Show (4:3)</PresentationFormat>
  <Paragraphs>35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Arlington      National   Cemetery</vt:lpstr>
      <vt:lpstr>Slide 2</vt:lpstr>
      <vt:lpstr>Slide 3</vt:lpstr>
      <vt:lpstr>Slide 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Arlington National Cemetery</dc:title>
  <dc:creator>SVM LLC</dc:creator>
  <cp:lastModifiedBy>SVM LLC</cp:lastModifiedBy>
  <cp:revision>8</cp:revision>
  <dcterms:created xsi:type="dcterms:W3CDTF">2013-06-19T15:15:31Z</dcterms:created>
  <dcterms:modified xsi:type="dcterms:W3CDTF">2013-06-19T16:25:47Z</dcterms:modified>
</cp:coreProperties>
</file>